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8049c1b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8049c1b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8049c1b2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8049c1b2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8049c1b2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8049c1b2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8049c1b2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8049c1b2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8049c1b2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8049c1b2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8049c1b25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8049c1b25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8049c1b2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8049c1b2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8049c1b2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8049c1b2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8049c1b2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8049c1b2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8049c1b2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8049c1b2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2fc3590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2fc3590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8049c1b25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8049c1b25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8049c1b2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8049c1b2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8049c1b2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8049c1b2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88049c1b2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88049c1b2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81fab9cb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881fab9cb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881fab9cb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881fab9cb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81fab9cb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81fab9cb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881fab9cb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881fab9cb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881fab9cb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881fab9cb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81fab9cb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881fab9cb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7cac308e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7cac308e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81fab9cb2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81fab9cb2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7cac308e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7cac308e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7cac308e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7cac308e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7cac308e6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7cac308e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7cac308e6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7cac308e6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8049c1b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8049c1b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7cac308e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7cac308e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341175"/>
            <a:ext cx="9028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Forecasting Algorithms: A New Approach to Randomized Lower Bounds</a:t>
            </a:r>
            <a:endParaRPr sz="3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0331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Shalev Ben-David</a:t>
            </a:r>
            <a:r>
              <a:rPr lang="en"/>
              <a:t>				Eric Blais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0650" y="2672350"/>
            <a:ext cx="904725" cy="88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0900" y="2646265"/>
            <a:ext cx="1082200" cy="94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7234" y="2672350"/>
            <a:ext cx="820741" cy="94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Forecasting algorithms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9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forecasting algorithm is a randomized algorithm that outputs a value in [0,1] instead of in {0,1}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Forecasting algorithms give a </a:t>
            </a:r>
            <a:r>
              <a:rPr lang="en">
                <a:solidFill>
                  <a:srgbClr val="0000FF"/>
                </a:solidFill>
              </a:rPr>
              <a:t>confidence</a:t>
            </a:r>
            <a:r>
              <a:rPr lang="en"/>
              <a:t> that the answer is 1, rather than giving a yes-or-no answer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lang="en">
                <a:solidFill>
                  <a:schemeClr val="accent4"/>
                </a:solidFill>
              </a:rPr>
              <a:t>score</a:t>
            </a:r>
            <a:r>
              <a:rPr lang="en"/>
              <a:t> of a forecasting algorithm is the </a:t>
            </a:r>
            <a:r>
              <a:rPr lang="en">
                <a:solidFill>
                  <a:schemeClr val="accent4"/>
                </a:solidFill>
              </a:rPr>
              <a:t>worst-case expected score</a:t>
            </a:r>
            <a:endParaRPr>
              <a:solidFill>
                <a:schemeClr val="accent4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Worst-case over inputs 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Of the expectation over the internal randomness of the algorithm 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Of the score of the output of R with respect to the right answer f(x)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 that there is no longer any interpretation of the form “incentivize a Bayesian agent”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only randomness is the internal randomness of 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is unclear what the “belief” of R about the value of f(x) should mean, because there is no distribution over the inputs x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example from query complexity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8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two types of small-bias randomized task: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first task is</a:t>
            </a:r>
            <a:r>
              <a:rPr lang="en"/>
              <a:t> to distinguish the Hamming levels (n-n</a:t>
            </a:r>
            <a:r>
              <a:rPr baseline="30000" lang="en"/>
              <a:t>½</a:t>
            </a:r>
            <a:r>
              <a:rPr lang="en"/>
              <a:t>)/2 and (n+n</a:t>
            </a:r>
            <a:r>
              <a:rPr baseline="30000" lang="en"/>
              <a:t>½</a:t>
            </a:r>
            <a:r>
              <a:rPr lang="en"/>
              <a:t>)/2 using 1 query. That is, given a string from one of the two Hamming levels, read 1 bit and tell me which level it came from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can achieve bias n</a:t>
            </a:r>
            <a:r>
              <a:rPr baseline="30000" lang="en"/>
              <a:t>-½</a:t>
            </a:r>
            <a:r>
              <a:rPr lang="en"/>
              <a:t> for this task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second task is to distinguish Hamming levels 0 and </a:t>
            </a:r>
            <a:r>
              <a:rPr lang="en"/>
              <a:t>n</a:t>
            </a:r>
            <a:r>
              <a:rPr baseline="30000" lang="en"/>
              <a:t>½</a:t>
            </a:r>
            <a:r>
              <a:rPr lang="en"/>
              <a:t> using 1 query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can also achieve bias roughly </a:t>
            </a:r>
            <a:r>
              <a:rPr lang="en"/>
              <a:t>n</a:t>
            </a:r>
            <a:r>
              <a:rPr baseline="30000" lang="en"/>
              <a:t>-½</a:t>
            </a:r>
            <a:r>
              <a:rPr lang="en"/>
              <a:t> for this task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Despite appearing equally difficult, these tasks are very different: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the second, we find a certificate with small probability. Can amplify with n</a:t>
            </a:r>
            <a:r>
              <a:rPr baseline="30000" lang="en"/>
              <a:t>½</a:t>
            </a:r>
            <a:r>
              <a:rPr lang="en"/>
              <a:t> repetitions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the first, amplification requires n repetitions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Measuring them in terms of bias is misleading!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terms of (worst-case expected) score, the first is n</a:t>
            </a:r>
            <a:r>
              <a:rPr baseline="30000" lang="en"/>
              <a:t>-1</a:t>
            </a:r>
            <a:r>
              <a:rPr lang="en"/>
              <a:t> and the second n</a:t>
            </a:r>
            <a:r>
              <a:rPr baseline="30000" lang="en"/>
              <a:t>-½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Amplification of forecasting algorithms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962575"/>
            <a:ext cx="8520600" cy="29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a fixed input x, we can run R(x) several times to get several outputs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0.6, 0.9, 0.8, 0.3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then combine these outputs by multiplying the odds ratios associated with the predictions, as a Bayesian would do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Convert 0.6 to (1-0.6)/0.6, etc., and multiply them all. Then convert back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Get 0.96 in this case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Guarantee: the expected score of the new algorithm on x is exactly 1-(1-s)</a:t>
            </a:r>
            <a:r>
              <a:rPr baseline="30000" lang="en"/>
              <a:t>k</a:t>
            </a:r>
            <a:r>
              <a:rPr lang="en"/>
              <a:t>, where k is the number of repetitions and s is the expected score of R on x</a:t>
            </a:r>
            <a:endParaRPr/>
          </a:p>
        </p:txBody>
      </p:sp>
      <p:pic>
        <p:nvPicPr>
          <p:cNvPr descr="s(q)=1-\sqrt{\frac{1-q}{q}}" id="127" name="Google Shape;127;p24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5400" y="1962575"/>
            <a:ext cx="1716600" cy="47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4"/>
          <p:cNvSpPr txBox="1"/>
          <p:nvPr/>
        </p:nvSpPr>
        <p:spPr>
          <a:xfrm>
            <a:off x="291350" y="1154200"/>
            <a:ext cx="82701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When using the special scoring rule, the worst-case expected score of a forecasting algorithm is amplifiable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bias to score and back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8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regular randomized algorithm which achieves bias 𝛾 can be converted to a forecasting algorithm with expected score at least</a:t>
            </a:r>
            <a:r>
              <a:rPr lang="en"/>
              <a:t> 𝛾</a:t>
            </a:r>
            <a:r>
              <a:rPr baseline="30000" lang="en"/>
              <a:t>2</a:t>
            </a:r>
            <a:r>
              <a:rPr lang="en"/>
              <a:t>/2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Simply run R and output (1+𝛾)/2 if R outputs 1 and (1-𝛾)/2 if R outputs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forecasting algorithm with expected score s can be converted into a regular algorithm with bias at least 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Simply run R, and if it returns q in [0,1], output 1 with probability q and 0 otherwise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hold with respect to the magic scoring rule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means the best achievable bias is within a quadratic factor of the best achievable score (in pretty much any model of computation)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are equivalent in the constant-error regime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score is a more fine-grained way of measuring success than the bias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allows the algorithm to say “in this case I am certain” or “in this case I have no idea”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main insight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you are</a:t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dealing with </a:t>
            </a:r>
            <a:r>
              <a:rPr lang="en">
                <a:solidFill>
                  <a:srgbClr val="0000FF"/>
                </a:solidFill>
              </a:rPr>
              <a:t>randomized algorithms</a:t>
            </a:r>
            <a:r>
              <a:rPr lang="en"/>
              <a:t>,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</a:t>
            </a:r>
            <a:r>
              <a:rPr lang="en">
                <a:solidFill>
                  <a:srgbClr val="0000FF"/>
                </a:solidFill>
              </a:rPr>
              <a:t>small-bias regime</a:t>
            </a:r>
            <a:r>
              <a:rPr lang="en"/>
              <a:t> (e.g. bias 1/poly(runtime)),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 you want to do a </a:t>
            </a:r>
            <a:r>
              <a:rPr lang="en">
                <a:solidFill>
                  <a:srgbClr val="0000FF"/>
                </a:solidFill>
              </a:rPr>
              <a:t>fine-grained analysis</a:t>
            </a:r>
            <a:r>
              <a:rPr lang="en"/>
              <a:t> (you care about polynomial factors).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Then consider switching from taking about the </a:t>
            </a:r>
            <a:r>
              <a:rPr lang="en">
                <a:solidFill>
                  <a:srgbClr val="FF9900"/>
                </a:solidFill>
              </a:rPr>
              <a:t>bias</a:t>
            </a:r>
            <a:r>
              <a:rPr lang="en"/>
              <a:t> of the best randomized algorithm to the </a:t>
            </a:r>
            <a:r>
              <a:rPr lang="en">
                <a:solidFill>
                  <a:srgbClr val="FF9900"/>
                </a:solidFill>
              </a:rPr>
              <a:t>score</a:t>
            </a:r>
            <a:r>
              <a:rPr lang="en"/>
              <a:t> of the best forecasting randomized algorithm under a proper scoring rule.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Minimax theorems</a:t>
            </a:r>
            <a:endParaRPr/>
          </a:p>
        </p:txBody>
      </p:sp>
      <p:sp>
        <p:nvSpPr>
          <p:cNvPr id="146" name="Google Shape;146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Yao’s minimax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Yao’s minimax principle applies in concrete computational models like query complexity or communication complexity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main requirement is that the input set is finite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“For any function f, there is a hard distribution 𝜇 over the inputs such that computing f against 𝜇 is as hard as computing f in the worst case”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useful for lower bounds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Tight lower bound technique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 𝜇 against which all deterministic algorithms fail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Generalization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1152475"/>
            <a:ext cx="8560500" cy="35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Yao’s minimax theorem also works for small bias algorithms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“Let T be the worst-case cost of computing f to bias </a:t>
            </a:r>
            <a:r>
              <a:rPr lang="en"/>
              <a:t>𝛾. There is a hard distribution 𝜇 such that any algorithm achieving bias 𝛾 against inputs from 𝜇 must have cost at least T”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is as hard to achieve bias 𝛾 against 𝜇 as it is to achieve bias 𝛾 in the worst case!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the hard distribution 𝜇 depends on the bias level 𝛾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different bias levels, there will in general be different hard distributions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Few guarantees on 𝜇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might not put equal weight on 0 and 1 inputs!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might be trivial to solve to some bias smaller than 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FF"/>
                </a:solidFill>
              </a:rPr>
              <a:t>Is there a distribution that certifies the hardness of f against all bias levels at once?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harder distribution</a:t>
            </a:r>
            <a:endParaRPr/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311700" y="3209875"/>
            <a:ext cx="8520600" cy="13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This amplified version turns out to be true.</a:t>
            </a:r>
            <a:endParaRPr/>
          </a:p>
        </p:txBody>
      </p:sp>
      <p:pic>
        <p:nvPicPr>
          <p:cNvPr descr="\forall f \exists \mu \forall\gamma\; R_\gamma^\mu(f)=\Omega(\gamma^2 R(f))" id="165" name="Google Shape;165;p30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5500" y="2789187"/>
            <a:ext cx="3868474" cy="4206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forall f \exists \mu \forall\gamma\; R_\gamma^\mu(f)=\Omega(R_\gamma(f))" id="166" name="Google Shape;166;p3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5500" y="1683425"/>
            <a:ext cx="3868476" cy="44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0"/>
          <p:cNvSpPr txBox="1"/>
          <p:nvPr/>
        </p:nvSpPr>
        <p:spPr>
          <a:xfrm>
            <a:off x="311700" y="2199675"/>
            <a:ext cx="573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Turns out to be false in most models!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Warmup: proving Yao’s minimax</a:t>
            </a:r>
            <a:endParaRPr/>
          </a:p>
        </p:txBody>
      </p:sp>
      <p:sp>
        <p:nvSpPr>
          <p:cNvPr id="173" name="Google Shape;173;p31"/>
          <p:cNvSpPr txBox="1"/>
          <p:nvPr>
            <p:ph idx="1" type="body"/>
          </p:nvPr>
        </p:nvSpPr>
        <p:spPr>
          <a:xfrm>
            <a:off x="311700" y="938895"/>
            <a:ext cx="8686500" cy="21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View randomized algorithms as probability distributions over deterministic ones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 A be the set of all deterministic 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 P be the set of all probabilistic distributions over A (the formal convex hull of 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 S be an input set, and let Δ be the set of probability distributions over 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Yao’s minimax:</a:t>
            </a:r>
            <a:endParaRPr/>
          </a:p>
        </p:txBody>
      </p:sp>
      <p:pic>
        <p:nvPicPr>
          <p:cNvPr descr="\displaystyle\min_{R\in P}\max_{\mu\in\Delta} err(R,\mu) = \max_{\mu\in\Delta}\min_{R\in P} err(R,\mu)" id="174" name="Google Shape;174;p31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0476" y="2609400"/>
            <a:ext cx="3433924" cy="37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isplaystyle\min_{R\in P}\max_{x\in S} err(R,x) = \max_{\mu\in\Delta}\min_{D \in A} err(D,\mu)" id="175" name="Google Shape;175;p31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0503" y="3918950"/>
            <a:ext cx="3433862" cy="377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1"/>
          <p:cNvSpPr txBox="1"/>
          <p:nvPr/>
        </p:nvSpPr>
        <p:spPr>
          <a:xfrm>
            <a:off x="311700" y="3127975"/>
            <a:ext cx="87294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The inner function is bilinear</a:t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This means the inner min and max are both achieved at a boundary point</a:t>
            </a:r>
            <a:endParaRPr/>
          </a:p>
        </p:txBody>
      </p:sp>
      <p:sp>
        <p:nvSpPr>
          <p:cNvPr id="177" name="Google Shape;177;p31"/>
          <p:cNvSpPr txBox="1"/>
          <p:nvPr/>
        </p:nvSpPr>
        <p:spPr>
          <a:xfrm>
            <a:off x="311550" y="4359100"/>
            <a:ext cx="86733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This means there is a hard distribution against which average-case hardness is as hard as worst-case hardness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 in query complexity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 : {0,1}</a:t>
            </a:r>
            <a:r>
              <a:rPr baseline="30000" lang="en"/>
              <a:t>n</a:t>
            </a:r>
            <a:r>
              <a:rPr lang="en"/>
              <a:t> → {0,1}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R(f) denotes the worst-case number of randomized queries to x required to compute f(x) to bounded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 : {0,1}</a:t>
            </a:r>
            <a:r>
              <a:rPr baseline="30000" lang="en"/>
              <a:t>m</a:t>
            </a:r>
            <a:r>
              <a:rPr lang="en"/>
              <a:t> → {0,1}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 ○ g : {0,1}</a:t>
            </a:r>
            <a:r>
              <a:rPr baseline="30000" lang="en"/>
              <a:t>nm</a:t>
            </a:r>
            <a:r>
              <a:rPr lang="en"/>
              <a:t> → {0,1}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1850" y="2268850"/>
            <a:ext cx="2519400" cy="22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11700" y="2864788"/>
            <a:ext cx="44262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We know R(f ○ g) = Õ(R(f)R(g))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Is R(f ○ g) = Ω(R(f)R(g))?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Generalizing the minimax</a:t>
            </a:r>
            <a:endParaRPr/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Yao’s minimax used a minimax theorem for bilinear functions (Von Neumann’s minimax)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a special case of LP duality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also a special case of Sion’s minimax</a:t>
            </a:r>
            <a:endParaRPr/>
          </a:p>
        </p:txBody>
      </p:sp>
      <p:pic>
        <p:nvPicPr>
          <p:cNvPr descr="\displaystyle\inf_{R\in P}\sup_{\mu\in\Delta}\alpha(R,\mu)=\sup_{\mu\in\Delta}\inf_{R\in P}\alpha(R,\mu)" id="184" name="Google Shape;184;p32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9750" y="2700475"/>
            <a:ext cx="3377126" cy="47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2"/>
          <p:cNvSpPr txBox="1"/>
          <p:nvPr/>
        </p:nvSpPr>
        <p:spPr>
          <a:xfrm>
            <a:off x="311700" y="3305725"/>
            <a:ext cx="8520600" cy="9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Instead of bilinear, 𝛼 is only required to be semicontinuous and quasisaddle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 and Δ must be convex sets, and one of them must be compact</a:t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In our case, Δ will be compact (finite input set)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minimax theorem for ratios</a:t>
            </a:r>
            <a:endParaRPr/>
          </a:p>
        </p:txBody>
      </p:sp>
      <p:sp>
        <p:nvSpPr>
          <p:cNvPr id="191" name="Google Shape;191;p33"/>
          <p:cNvSpPr txBox="1"/>
          <p:nvPr>
            <p:ph idx="1" type="body"/>
          </p:nvPr>
        </p:nvSpPr>
        <p:spPr>
          <a:xfrm>
            <a:off x="311700" y="2579600"/>
            <a:ext cx="8520600" cy="19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Here cost and score are bilinear functions, and score(R,</a:t>
            </a:r>
            <a:r>
              <a:rPr lang="en"/>
              <a:t>𝜇)</a:t>
            </a:r>
            <a:r>
              <a:rPr baseline="30000" lang="en"/>
              <a:t>+</a:t>
            </a:r>
            <a:r>
              <a:rPr lang="en"/>
              <a:t> denotes max{0,score(R,𝜇)}, and dividing by 0 gives ∞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other words, a minimax theorem applies to ratios of bilinear functions!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even works if cost and score are merely saddle</a:t>
            </a:r>
            <a:endParaRPr/>
          </a:p>
        </p:txBody>
      </p:sp>
      <p:pic>
        <p:nvPicPr>
          <p:cNvPr descr="\displaystyle\inf_{R\in P}\sup_{\mu\in\Delta}\frac{cost(R,\mu)}{score(R,\mu)^+}=\sup_{\mu\in\Delta}\inf_{R\in P}\frac{cost(R,\mu)}{score(R,\mu)^+}" id="192" name="Google Shape;192;p33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5375" y="1790900"/>
            <a:ext cx="4576576" cy="6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3"/>
          <p:cNvSpPr txBox="1"/>
          <p:nvPr/>
        </p:nvSpPr>
        <p:spPr>
          <a:xfrm>
            <a:off x="311700" y="1124863"/>
            <a:ext cx="8520600" cy="6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Using Sion’s minimax, one can show the following: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Attempt using bias</a:t>
            </a:r>
            <a:endParaRPr/>
          </a:p>
        </p:txBody>
      </p:sp>
      <p:sp>
        <p:nvSpPr>
          <p:cNvPr id="199" name="Google Shape;199;p34"/>
          <p:cNvSpPr txBox="1"/>
          <p:nvPr>
            <p:ph idx="1" type="body"/>
          </p:nvPr>
        </p:nvSpPr>
        <p:spPr>
          <a:xfrm>
            <a:off x="311700" y="1152475"/>
            <a:ext cx="8520600" cy="11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natural to pick the cost as the runtime of the algorithm and the score to be the bias of the algorithm against </a:t>
            </a:r>
            <a:r>
              <a:rPr lang="en"/>
              <a:t>𝜇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gives a valid theorem, but not very interpretable</a:t>
            </a:r>
            <a:endParaRPr/>
          </a:p>
        </p:txBody>
      </p:sp>
      <p:pic>
        <p:nvPicPr>
          <p:cNvPr descr="\displaystyle\inf_{R\in P}\max_{x\in S}\frac{cost(R,x)}{bias(R,x)^+}=\max_{\mu\in \Delta}\inf_{R\in P}\frac{cost(R,\mu)}{bias(R,\mu)^+}" id="200" name="Google Shape;200;p34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7100" y="2266375"/>
            <a:ext cx="3656676" cy="4936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4"/>
          <p:cNvSpPr txBox="1"/>
          <p:nvPr/>
        </p:nvSpPr>
        <p:spPr>
          <a:xfrm>
            <a:off x="289125" y="2836225"/>
            <a:ext cx="8520600" cy="20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We would like the left hand side to be cost(R,x)/bias(R,x)</a:t>
            </a:r>
            <a:r>
              <a:rPr baseline="30000" lang="en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By amplification, this would turn the left hand side into R(f), the worst-case cost of f to bounded error</a:t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Recall that amplification costs 1/bias</a:t>
            </a:r>
            <a:r>
              <a:rPr baseline="30000" lang="en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Unfortunately, we cannot take score(R,𝜇)=bias(R,𝜇)</a:t>
            </a:r>
            <a:r>
              <a:rPr baseline="30000" lang="en" sz="1800">
                <a:solidFill>
                  <a:schemeClr val="dk2"/>
                </a:solidFill>
              </a:rPr>
              <a:t>2</a:t>
            </a:r>
            <a:r>
              <a:rPr lang="en" sz="1800">
                <a:solidFill>
                  <a:schemeClr val="dk2"/>
                </a:solidFill>
              </a:rPr>
              <a:t>, as this is not bilinear (and not saddle)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Scoring rules to the rescue</a:t>
            </a:r>
            <a:endParaRPr/>
          </a:p>
        </p:txBody>
      </p:sp>
      <p:sp>
        <p:nvSpPr>
          <p:cNvPr id="207" name="Google Shape;207;p35"/>
          <p:cNvSpPr txBox="1"/>
          <p:nvPr>
            <p:ph idx="1" type="body"/>
          </p:nvPr>
        </p:nvSpPr>
        <p:spPr>
          <a:xfrm>
            <a:off x="311700" y="1152475"/>
            <a:ext cx="8520600" cy="7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Recall that the worst-case expected score can be amplified linearly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1-(1-s)</a:t>
            </a:r>
            <a:r>
              <a:rPr baseline="30000" lang="en"/>
              <a:t>k</a:t>
            </a:r>
            <a:r>
              <a:rPr lang="en"/>
              <a:t> ≈ ks</a:t>
            </a:r>
            <a:endParaRPr/>
          </a:p>
        </p:txBody>
      </p:sp>
      <p:pic>
        <p:nvPicPr>
          <p:cNvPr descr="\displaystyle\inf_{R\in P}\max_{x\in S}\frac{cost(R,x)}{score(R,x)^+}=\max_{\mu\in \Delta}\inf_{R\in P}\frac{cost(R,\mu)}{score(R,\mu)^+}" id="208" name="Google Shape;208;p35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8525" y="1952225"/>
            <a:ext cx="4061550" cy="52292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5"/>
          <p:cNvSpPr txBox="1"/>
          <p:nvPr/>
        </p:nvSpPr>
        <p:spPr>
          <a:xfrm>
            <a:off x="324000" y="2584075"/>
            <a:ext cx="8496000" cy="19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Left hand side becomes R(f) by amplification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From right hand side, we conclude there exists 𝜇 such that for any s in [0,1], the cost of achieving score s against 𝜇 is at least Ω(sR(f)).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Finally, use the fact that score is quadratically related to bias to get that the cost of achieving bias 𝛾 against 𝜇 is at least Ω(𝛾</a:t>
            </a:r>
            <a:r>
              <a:rPr baseline="30000" lang="en" sz="1800">
                <a:solidFill>
                  <a:schemeClr val="dk2"/>
                </a:solidFill>
              </a:rPr>
              <a:t>2</a:t>
            </a:r>
            <a:r>
              <a:rPr lang="en" sz="1800">
                <a:solidFill>
                  <a:schemeClr val="dk2"/>
                </a:solidFill>
              </a:rPr>
              <a:t>R(f))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 of computation</a:t>
            </a:r>
            <a:endParaRPr/>
          </a:p>
        </p:txBody>
      </p:sp>
      <p:sp>
        <p:nvSpPr>
          <p:cNvPr id="215" name="Google Shape;215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new minimax theorem works in most models which satisfy both (1) Yao’s minimax theorem, and (2) amplification.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Randomized query complexity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Randomized communication complexity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Randomized circuit models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Impagliazzo’s hardcore lemma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Quantum models (query and communication)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Polynomial degree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Approximate logrank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Hellinger interpretation</a:t>
            </a:r>
            <a:endParaRPr/>
          </a:p>
        </p:txBody>
      </p:sp>
      <p:sp>
        <p:nvSpPr>
          <p:cNvPr id="221" name="Google Shape;221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query complexity, let the </a:t>
            </a:r>
            <a:r>
              <a:rPr lang="en">
                <a:solidFill>
                  <a:srgbClr val="0000FF"/>
                </a:solidFill>
              </a:rPr>
              <a:t>transcript</a:t>
            </a:r>
            <a:r>
              <a:rPr lang="en"/>
              <a:t> of a randomized algorithm be the sequence of everything that was queried and all the query answers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hard distribution </a:t>
            </a:r>
            <a:r>
              <a:rPr lang="en"/>
              <a:t>𝜇</a:t>
            </a:r>
            <a:r>
              <a:rPr lang="en"/>
              <a:t> given by the new minimax also has the following property: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Let A be a randomized algorithm such that the squared-Hellinger distance between the distribution of the transcript of A on </a:t>
            </a:r>
            <a:r>
              <a:rPr lang="en"/>
              <a:t>𝜇</a:t>
            </a:r>
            <a:r>
              <a:rPr baseline="-25000" lang="en"/>
              <a:t>0</a:t>
            </a:r>
            <a:r>
              <a:rPr lang="en"/>
              <a:t> and the distribution of the transcript of R on 𝜇</a:t>
            </a:r>
            <a:r>
              <a:rPr baseline="-25000" lang="en"/>
              <a:t>1</a:t>
            </a:r>
            <a:r>
              <a:rPr lang="en"/>
              <a:t> is at least ε. Then A makes at least εR(f) queries.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holds for all 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Analogous communication complexity statement also holds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query complexity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 in query complexity</a:t>
            </a:r>
            <a:endParaRPr/>
          </a:p>
        </p:txBody>
      </p:sp>
      <p:sp>
        <p:nvSpPr>
          <p:cNvPr id="232" name="Google Shape;232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 : {0,1}</a:t>
            </a:r>
            <a:r>
              <a:rPr baseline="30000" lang="en"/>
              <a:t>n</a:t>
            </a:r>
            <a:r>
              <a:rPr lang="en"/>
              <a:t> → {0,1}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R(f) denotes the worst-case number of randomized queries to x required to compute f(x) to bounded error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 : {0,1}</a:t>
            </a:r>
            <a:r>
              <a:rPr baseline="30000" lang="en"/>
              <a:t>m</a:t>
            </a:r>
            <a:r>
              <a:rPr lang="en"/>
              <a:t> → {0,1}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 ○ g : {0,1}</a:t>
            </a:r>
            <a:r>
              <a:rPr baseline="30000" lang="en"/>
              <a:t>nm</a:t>
            </a:r>
            <a:r>
              <a:rPr lang="en"/>
              <a:t> → {0,1}</a:t>
            </a:r>
            <a:endParaRPr/>
          </a:p>
        </p:txBody>
      </p:sp>
      <p:pic>
        <p:nvPicPr>
          <p:cNvPr id="233" name="Google Shape;23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1850" y="2268850"/>
            <a:ext cx="2519400" cy="22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9"/>
          <p:cNvSpPr txBox="1"/>
          <p:nvPr/>
        </p:nvSpPr>
        <p:spPr>
          <a:xfrm>
            <a:off x="311700" y="2864788"/>
            <a:ext cx="44262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We know R(f ○ g) = Õ(R(f)R(g))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Is R(f ○ g) = Ω(R(f)R(g))?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tight composition theorem</a:t>
            </a:r>
            <a:endParaRPr/>
          </a:p>
        </p:txBody>
      </p:sp>
      <p:sp>
        <p:nvSpPr>
          <p:cNvPr id="240" name="Google Shape;24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prove a new lower bound by using the minimax theorem to get a sufficiently hard distribution for 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show R(</a:t>
            </a:r>
            <a:r>
              <a:rPr lang="en"/>
              <a:t>f ○ g)=Ω(noisyR(f)*R(g))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characterize noisyR(f)=θ(R(f ○ GapMaj</a:t>
            </a:r>
            <a:r>
              <a:rPr baseline="-25000" lang="en"/>
              <a:t>n</a:t>
            </a:r>
            <a:r>
              <a:rPr lang="en"/>
              <a:t>)/n)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GapMaj</a:t>
            </a:r>
            <a:r>
              <a:rPr baseline="-25000" lang="en"/>
              <a:t>n</a:t>
            </a:r>
            <a:r>
              <a:rPr lang="en"/>
              <a:t> is the problem of distinguishing Hamming levels n/2-n</a:t>
            </a:r>
            <a:r>
              <a:rPr baseline="30000" lang="en"/>
              <a:t>½</a:t>
            </a:r>
            <a:r>
              <a:rPr lang="en"/>
              <a:t> and n/2+n</a:t>
            </a:r>
            <a:r>
              <a:rPr baseline="30000" lang="en"/>
              <a:t>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 is the input size of 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Note that R(GapMaj</a:t>
            </a:r>
            <a:r>
              <a:rPr baseline="-25000" lang="en"/>
              <a:t>n</a:t>
            </a:r>
            <a:r>
              <a:rPr lang="en"/>
              <a:t>)=θ(n)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the strongest composition theorem of its type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R(f ○ g)=Ω(M(f)R(g)) for any measure M(f), then noisyR(f)=Ω(M(f))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also show R(f ○ g) can be smaller than R(f)R(g), so the composition conjecture is false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problems</a:t>
            </a:r>
            <a:endParaRPr/>
          </a:p>
        </p:txBody>
      </p:sp>
      <p:sp>
        <p:nvSpPr>
          <p:cNvPr id="246" name="Google Shape;246;p41"/>
          <p:cNvSpPr txBox="1"/>
          <p:nvPr>
            <p:ph idx="1" type="body"/>
          </p:nvPr>
        </p:nvSpPr>
        <p:spPr>
          <a:xfrm>
            <a:off x="311700" y="1152475"/>
            <a:ext cx="8520600" cy="3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other applications do forecasting algorithms have?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other problems in which we care about a fine-grained analysis of small-bias randomized algorithms?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this work, we only really used our one magic scoring rule. What do other scoring rules do when applied to forecasting algorithms?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Usually, the logarithmic scoring rule has some of the cleanest properties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other applications of the new minimax?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we use it to show composition or direct sum lower bounds in other models of computation?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453300" y="444050"/>
            <a:ext cx="8233500" cy="4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Colleague:</a:t>
            </a:r>
            <a:r>
              <a:rPr lang="en" sz="1800">
                <a:solidFill>
                  <a:schemeClr val="dk2"/>
                </a:solidFill>
              </a:rPr>
              <a:t> Why do you study query complexity? It’s not real life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Me:</a:t>
            </a:r>
            <a:r>
              <a:rPr lang="en" sz="1800">
                <a:solidFill>
                  <a:schemeClr val="dk2"/>
                </a:solidFill>
              </a:rPr>
              <a:t> Well, at least we can prove things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Colleague:</a:t>
            </a:r>
            <a:r>
              <a:rPr lang="en" sz="1800">
                <a:solidFill>
                  <a:schemeClr val="dk2"/>
                </a:solidFill>
              </a:rPr>
              <a:t> Who cares if you can prove things? It’s still not real life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Me:</a:t>
            </a:r>
            <a:r>
              <a:rPr lang="en" sz="1800">
                <a:solidFill>
                  <a:schemeClr val="dk2"/>
                </a:solidFill>
              </a:rPr>
              <a:t>  :(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Me:</a:t>
            </a:r>
            <a:r>
              <a:rPr lang="en" sz="1800">
                <a:solidFill>
                  <a:schemeClr val="dk2"/>
                </a:solidFill>
              </a:rPr>
              <a:t> Query complexity is a useful </a:t>
            </a:r>
            <a:r>
              <a:rPr lang="en" sz="1800" u="sng">
                <a:solidFill>
                  <a:schemeClr val="dk2"/>
                </a:solidFill>
              </a:rPr>
              <a:t>model</a:t>
            </a:r>
            <a:r>
              <a:rPr lang="en" sz="1800">
                <a:solidFill>
                  <a:schemeClr val="dk2"/>
                </a:solidFill>
              </a:rPr>
              <a:t> for real life. By studying query complexity, we can learn things about real life.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FF9900"/>
                </a:solidFill>
              </a:rPr>
              <a:t>Colleague:</a:t>
            </a:r>
            <a:r>
              <a:rPr lang="en" sz="1800">
                <a:solidFill>
                  <a:schemeClr val="dk2"/>
                </a:solidFill>
              </a:rPr>
              <a:t> That may be true for obscure complexity measures. But when is the last time randomized query complexity gave a new insight about randomized algorithms?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>
            <p:ph type="ctrTitle"/>
          </p:nvPr>
        </p:nvSpPr>
        <p:spPr>
          <a:xfrm>
            <a:off x="0" y="341175"/>
            <a:ext cx="9028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Thanks</a:t>
            </a:r>
            <a:endParaRPr sz="3700"/>
          </a:p>
        </p:txBody>
      </p:sp>
      <p:pic>
        <p:nvPicPr>
          <p:cNvPr id="252" name="Google Shape;25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0650" y="2672350"/>
            <a:ext cx="904725" cy="88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0900" y="2646265"/>
            <a:ext cx="1082200" cy="94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7234" y="2672350"/>
            <a:ext cx="820741" cy="94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main insight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you are</a:t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dealing with </a:t>
            </a:r>
            <a:r>
              <a:rPr lang="en">
                <a:solidFill>
                  <a:srgbClr val="0000FF"/>
                </a:solidFill>
              </a:rPr>
              <a:t>randomized algorithms</a:t>
            </a:r>
            <a:r>
              <a:rPr lang="en"/>
              <a:t>,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</a:t>
            </a:r>
            <a:r>
              <a:rPr lang="en"/>
              <a:t>n the </a:t>
            </a:r>
            <a:r>
              <a:rPr lang="en">
                <a:solidFill>
                  <a:srgbClr val="0000FF"/>
                </a:solidFill>
              </a:rPr>
              <a:t>small-bias regime</a:t>
            </a:r>
            <a:r>
              <a:rPr lang="en"/>
              <a:t> (e.g. bias 1/poly(runtime)),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</a:t>
            </a:r>
            <a:r>
              <a:rPr lang="en"/>
              <a:t>nd you want to do a </a:t>
            </a:r>
            <a:r>
              <a:rPr lang="en">
                <a:solidFill>
                  <a:srgbClr val="0000FF"/>
                </a:solidFill>
              </a:rPr>
              <a:t>fine-grained analysis</a:t>
            </a:r>
            <a:r>
              <a:rPr lang="en"/>
              <a:t> (you care about polynomial factors).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Then consider switching from taking about the </a:t>
            </a:r>
            <a:r>
              <a:rPr lang="en">
                <a:solidFill>
                  <a:srgbClr val="FF9900"/>
                </a:solidFill>
              </a:rPr>
              <a:t>bias</a:t>
            </a:r>
            <a:r>
              <a:rPr lang="en"/>
              <a:t> of the best randomized algorithm to the </a:t>
            </a:r>
            <a:r>
              <a:rPr lang="en">
                <a:solidFill>
                  <a:srgbClr val="FF9900"/>
                </a:solidFill>
              </a:rPr>
              <a:t>score</a:t>
            </a:r>
            <a:r>
              <a:rPr lang="en"/>
              <a:t> of the best forecasting randomized algorithm under a proper scoring rule.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Scoring rules?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8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Suppose you are paying someone to make a prediction. How should you reward them?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E.g., predictor says “</a:t>
            </a:r>
            <a:r>
              <a:rPr lang="en">
                <a:solidFill>
                  <a:schemeClr val="accent1"/>
                </a:solidFill>
              </a:rPr>
              <a:t>70% chance of rain tomorrow</a:t>
            </a:r>
            <a:r>
              <a:rPr lang="en"/>
              <a:t>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Reward them if they are right?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incentivizes them to say it will rain if the rain probability is above 50%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not distinguish “100% chance of rain” from “51% chance of rain”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 them 70% of the reward if it rains?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Incentivizes them to say “100% chance of rain” if they believe there is 51% chance of rain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generally, if they predict chance of rain is p, what should the reward be if it rains? What should it be if it doesn’t rain?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</a:t>
            </a:r>
            <a:r>
              <a:rPr lang="en">
                <a:solidFill>
                  <a:srgbClr val="0000FF"/>
                </a:solidFill>
              </a:rPr>
              <a:t>scoring rule</a:t>
            </a:r>
            <a:r>
              <a:rPr lang="en"/>
              <a:t> is just a function s:[0,1]→R such that we give reward s(p) if it rains and s(1-p) if it doesn’t rain.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 scoring rules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scoring rule s:[0,1]→R is called </a:t>
            </a:r>
            <a:r>
              <a:rPr lang="en">
                <a:solidFill>
                  <a:srgbClr val="0000FF"/>
                </a:solidFill>
              </a:rPr>
              <a:t>proper</a:t>
            </a:r>
            <a:r>
              <a:rPr lang="en"/>
              <a:t> if it incentivizes a Bayesian predictor to give her true subjective probability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Suppose the predictor Alice believes true the chance of rain is p. She will output prediction q.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Alice believes her expected reward to be </a:t>
            </a:r>
            <a:r>
              <a:rPr lang="en">
                <a:solidFill>
                  <a:srgbClr val="0000FF"/>
                </a:solidFill>
              </a:rPr>
              <a:t>p*s(q)+(1-p)*s(1-q)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want this to be uniquely maximized at q=p.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will incentivize Alice to say “70% chance of rain” if she believes there is 70% chance of rain.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call a scoring rule s:[0,1]</a:t>
            </a:r>
            <a:r>
              <a:rPr lang="en"/>
              <a:t>→R </a:t>
            </a:r>
            <a:r>
              <a:rPr lang="en">
                <a:solidFill>
                  <a:srgbClr val="0000FF"/>
                </a:solidFill>
              </a:rPr>
              <a:t>proper</a:t>
            </a:r>
            <a:r>
              <a:rPr lang="en"/>
              <a:t> if for every p in [0,1], the expression p*s(q)+(1-p)*s(1-q), as a function of q, has a unique maximum at q=p.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proper scoring rules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7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Log score: s(q) = log(q)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forecaster pays an amount proportional to the “surprisal”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Alice pays log(1/0.7) if she predicts it will rain with 70% probability and it rains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Alice pays log(1/0.3) if she predicts it will rain with 70% probability and it doesn’t rain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Alice is incentivized to give her true estimate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if we want to pay Alice?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Then we want s(q) to be positive for all q in [0,1]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can always scale s(q) by a positive constant and add a constant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However, log(0) = -∞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proper scoring rules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Brier score: s(q) = -(1-q)^2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Also a proper scoring rule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be shifted to be 1-(1-q)^2, which is always positive and bounded in [0,1]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Proposed by Brier in 1950 to incentivize weather prediction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others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special scoring rule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Normalized so that s(1)=1, s(½)=0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correct prediction with 100% confidence gains 1 point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50% prediction gets 0 points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 incorrect prediction loses points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scoring rule is more obscure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has previously appeared in the literature under the name “Boosting loss”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has the magical property of being </a:t>
            </a:r>
            <a:r>
              <a:rPr lang="en">
                <a:solidFill>
                  <a:srgbClr val="0000FF"/>
                </a:solidFill>
              </a:rPr>
              <a:t>amplifiable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descr="s(q)=1-\sqrt{\frac{1-q}{q}}" id="108" name="Google Shape;108;p21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600" y="1222525"/>
            <a:ext cx="1716600" cy="4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